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3.xml" ContentType="application/vnd.openxmlformats-officedocument.presentationml.tags+xml"/>
  <Override PartName="/ppt/notesSlides/notesSlide10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6" r:id="rId5"/>
  </p:sldMasterIdLst>
  <p:notesMasterIdLst>
    <p:notesMasterId r:id="rId17"/>
  </p:notesMasterIdLst>
  <p:handoutMasterIdLst>
    <p:handoutMasterId r:id="rId18"/>
  </p:handoutMasterIdLst>
  <p:sldIdLst>
    <p:sldId id="256" r:id="rId6"/>
    <p:sldId id="258" r:id="rId7"/>
    <p:sldId id="272" r:id="rId8"/>
    <p:sldId id="278" r:id="rId9"/>
    <p:sldId id="280" r:id="rId10"/>
    <p:sldId id="279" r:id="rId11"/>
    <p:sldId id="281" r:id="rId12"/>
    <p:sldId id="282" r:id="rId13"/>
    <p:sldId id="284" r:id="rId14"/>
    <p:sldId id="285" r:id="rId15"/>
    <p:sldId id="286" r:id="rId16"/>
  </p:sldIdLst>
  <p:sldSz cx="9144000" cy="6858000" type="screen4x3"/>
  <p:notesSz cx="9296400" cy="7010400"/>
  <p:custDataLst>
    <p:tags r:id="rId1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64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21" autoAdjust="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tags" Target="tags/tag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597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6233" y="0"/>
            <a:ext cx="4028596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B3215-9539-47DF-9BFD-CA96FE21BC7F}" type="datetimeFigureOut">
              <a:rPr lang="en-CA" smtClean="0"/>
              <a:t>2016-02-23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28597" cy="350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6233" y="6657975"/>
            <a:ext cx="4028596" cy="350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98142-A928-478E-B3FE-C908066B38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9687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028440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744" tIns="46872" rIns="93744" bIns="4687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7960" y="1"/>
            <a:ext cx="4028440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744" tIns="46872" rIns="93744" bIns="4687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5463"/>
            <a:ext cx="3505200" cy="2630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9520" y="3329940"/>
            <a:ext cx="6817360" cy="3154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744" tIns="46872" rIns="93744" bIns="468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659880"/>
            <a:ext cx="4028440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744" tIns="46872" rIns="93744" bIns="4687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7960" y="6659880"/>
            <a:ext cx="4028440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744" tIns="46872" rIns="93744" bIns="46872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fld id="{995F98CC-C37E-416E-86C4-74A7D6D6A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5352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61672" indent="-29295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71804" indent="-2343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40525" indent="-2343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109246" indent="-2343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77968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046689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515411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84132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BAD8455-6A6B-4E39-B650-9D5F9F2A996A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61672" indent="-29295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71804" indent="-2343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40525" indent="-2343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109246" indent="-2343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77968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046689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515411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84132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60BFDC3-3119-4E18-99AF-AD3FEAC1E20B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61672" indent="-29295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71804" indent="-2343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40525" indent="-2343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109246" indent="-2343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77968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046689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515411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84132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60BFDC3-3119-4E18-99AF-AD3FEAC1E20B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61672" indent="-29295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71804" indent="-2343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40525" indent="-2343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109246" indent="-2343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77968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046689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515411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84132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60BFDC3-3119-4E18-99AF-AD3FEAC1E20B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61672" indent="-29295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71804" indent="-2343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40525" indent="-2343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109246" indent="-2343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77968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046689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515411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84132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60BFDC3-3119-4E18-99AF-AD3FEAC1E20B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61672" indent="-29295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71804" indent="-2343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40525" indent="-2343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109246" indent="-2343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77968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046689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515411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84132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60BFDC3-3119-4E18-99AF-AD3FEAC1E20B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61672" indent="-29295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71804" indent="-2343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40525" indent="-2343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109246" indent="-2343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77968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046689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515411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84132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60BFDC3-3119-4E18-99AF-AD3FEAC1E20B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61672" indent="-29295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71804" indent="-2343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40525" indent="-2343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109246" indent="-2343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77968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046689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515411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84132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60BFDC3-3119-4E18-99AF-AD3FEAC1E20B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61672" indent="-29295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71804" indent="-2343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40525" indent="-2343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109246" indent="-2343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77968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046689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515411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84132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60BFDC3-3119-4E18-99AF-AD3FEAC1E20B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61672" indent="-29295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71804" indent="-2343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40525" indent="-2343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109246" indent="-2343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77968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046689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515411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84132" indent="-2343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60BFDC3-3119-4E18-99AF-AD3FEAC1E20B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B6C6BD-AFC0-4923-8E60-18B943925FF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3F40C7-1D06-420B-BA0A-DFFE1F305B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EE78F8-88C4-4BD0-B509-941295D114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1881A0-D376-4E63-A7D6-0D9FB3111C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484094-D121-4422-A5EB-8009D99C7F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97238-D45D-4D10-9075-5A4F3FC656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161B49-49F3-47E9-8398-01D39F6D83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A54707-54F5-4FBD-B08C-6D40EC77F3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133DFE-944F-4C59-B9B6-D8719A5302C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2761AB9-1430-4260-9C63-DA91DE665C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5D9E4A-4E8F-4F77-9FBD-4C4FC2D3F7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February 23,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0F766A4-2334-4D98-B06C-E84E750E783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tags" Target="../tags/tag6.xml"/><Relationship Id="rId7" Type="http://schemas.openxmlformats.org/officeDocument/2006/relationships/image" Target="../media/image22.png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21.png"/><Relationship Id="rId5" Type="http://schemas.openxmlformats.org/officeDocument/2006/relationships/slideLayout" Target="../slideLayouts/slideLayout6.xml"/><Relationship Id="rId4" Type="http://schemas.openxmlformats.org/officeDocument/2006/relationships/tags" Target="../tags/tag7.xml"/><Relationship Id="rId9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7"/>
          <p:cNvSpPr txBox="1">
            <a:spLocks noChangeArrowheads="1"/>
          </p:cNvSpPr>
          <p:nvPr/>
        </p:nvSpPr>
        <p:spPr bwMode="auto">
          <a:xfrm>
            <a:off x="4343400" y="3505200"/>
            <a:ext cx="4572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ts val="0"/>
              </a:spcBef>
              <a:buFontTx/>
              <a:buNone/>
            </a:pPr>
            <a:r>
              <a:rPr lang="en-US" altLang="en-US" sz="3600" b="1" dirty="0" smtClean="0">
                <a:solidFill>
                  <a:schemeClr val="bg1"/>
                </a:solidFill>
                <a:latin typeface="Verdana Pro Black" pitchFamily="34" charset="0"/>
              </a:rPr>
              <a:t>4 Steps to Action Mapping</a:t>
            </a:r>
            <a:endParaRPr lang="en-US" altLang="en-US" sz="3600" b="1" dirty="0">
              <a:solidFill>
                <a:schemeClr val="bg1"/>
              </a:solidFill>
              <a:latin typeface="Verdana Pro Black" pitchFamily="34" charset="0"/>
            </a:endParaRP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5029200" y="6477000"/>
            <a:ext cx="40386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ts val="0"/>
              </a:spcBef>
              <a:buFontTx/>
              <a:buNone/>
            </a:pPr>
            <a:r>
              <a:rPr lang="en-US" altLang="en-US" sz="1600" b="1" dirty="0" smtClean="0">
                <a:solidFill>
                  <a:schemeClr val="bg1"/>
                </a:solidFill>
                <a:latin typeface="Verdana Pro Cond Light" pitchFamily="34" charset="0"/>
              </a:rPr>
              <a:t>Adapted from Cathy-Moore.com</a:t>
            </a:r>
            <a:endParaRPr lang="en-US" altLang="en-US" sz="1600" b="1" dirty="0">
              <a:solidFill>
                <a:schemeClr val="bg1"/>
              </a:solidFill>
              <a:latin typeface="Verdana Pro Cond Light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939680"/>
            <a:ext cx="2590800" cy="103452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2252929" y="305732"/>
            <a:ext cx="6629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chemeClr val="bg1"/>
                </a:solidFill>
              </a:rPr>
              <a:t>Draw Your Final Action Map Here</a:t>
            </a:r>
            <a:endParaRPr lang="en-US" altLang="en-US" b="1" dirty="0">
              <a:solidFill>
                <a:schemeClr val="bg1"/>
              </a:solidFill>
            </a:endParaRPr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5B5ABB-4C78-454D-B1B7-8EC0D2A024BD}" type="slidenum">
              <a:rPr lang="en-US" altLang="en-US" sz="1000" smtClean="0">
                <a:solidFill>
                  <a:srgbClr val="776441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000" smtClean="0">
              <a:solidFill>
                <a:srgbClr val="776441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819400" y="5301895"/>
            <a:ext cx="6248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ts val="0"/>
              </a:spcBef>
              <a:buFontTx/>
              <a:buNone/>
            </a:pPr>
            <a:r>
              <a:rPr lang="en-US" altLang="en-US" sz="3600" b="1" dirty="0" smtClean="0">
                <a:solidFill>
                  <a:schemeClr val="bg1"/>
                </a:solidFill>
                <a:latin typeface="Verdana Pro Black" pitchFamily="34" charset="0"/>
              </a:rPr>
              <a:t>You’re Ready to Take Action!</a:t>
            </a:r>
            <a:endParaRPr lang="en-US" altLang="en-US" sz="3600" b="1" dirty="0">
              <a:solidFill>
                <a:schemeClr val="bg1"/>
              </a:solidFill>
              <a:latin typeface="Verdana Pro Black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04800" y="1797020"/>
            <a:ext cx="8534400" cy="3263960"/>
            <a:chOff x="152400" y="749360"/>
            <a:chExt cx="8839200" cy="3657600"/>
          </a:xfrm>
        </p:grpSpPr>
        <p:pic>
          <p:nvPicPr>
            <p:cNvPr id="1026" name="Picture 2" descr="C:\Users\edpluci\AppData\Local\Microsoft\Windows\INetCache\IE\18EIWSOI\stickman-25583_640[1]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3532" y="749360"/>
              <a:ext cx="2943226" cy="3657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" name="Picture 3" descr="C:\Users\edpluci\AppData\Local\Microsoft\Windows\INetCache\IE\BKSVDMH5\large-stick-figure-man-jumping-166.6-11598[1].gif"/>
            <p:cNvPicPr>
              <a:picLocks noChangeAspect="1" noChangeArrowheads="1"/>
            </p:cNvPicPr>
            <p:nvPr/>
          </p:nvPicPr>
          <p:blipFill>
            <a:blip r:embed="rId5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749360"/>
              <a:ext cx="2876225" cy="3657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C:\Users\edpluci\AppData\Local\Microsoft\Windows\INetCache\IE\XVC631I1\large-stick-figure-sitting-33.3-11602[1].gi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1665" y="749360"/>
              <a:ext cx="2369935" cy="3657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TextBox 2"/>
          <p:cNvSpPr txBox="1"/>
          <p:nvPr/>
        </p:nvSpPr>
        <p:spPr>
          <a:xfrm>
            <a:off x="228600" y="152400"/>
            <a:ext cx="8686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6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Congratulations!</a:t>
            </a:r>
            <a:endParaRPr lang="en-CA" sz="6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957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6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Final Quiz</a:t>
            </a:r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A54707-54F5-4FBD-B08C-6D40EC77F36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35" name="Picture 34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00" y="2362200"/>
            <a:ext cx="5740400" cy="3085088"/>
          </a:xfrm>
          <a:prstGeom prst="rect">
            <a:avLst/>
          </a:prstGeom>
        </p:spPr>
      </p:pic>
      <p:pic>
        <p:nvPicPr>
          <p:cNvPr id="36" name="Picture 35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5588000"/>
            <a:ext cx="2560320" cy="614477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/>
                </a:solidFill>
                <a:prstDash val="solid"/>
              </a14:hiddenLine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37" name="Picture 36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0920" y="5588000"/>
            <a:ext cx="2560320" cy="614477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/>
                </a:solidFill>
                <a:prstDash val="solid"/>
              </a14:hiddenLine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  <p:custDataLst>
      <p:tags r:id="rId1"/>
    </p:custDataLst>
    <p:extLst>
      <p:ext uri="{BB962C8B-B14F-4D97-AF65-F5344CB8AC3E}">
        <p14:creationId xmlns:p14="http://schemas.microsoft.com/office/powerpoint/2010/main" val="2659809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2590800" y="305733"/>
            <a:ext cx="6324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chemeClr val="bg1"/>
                </a:solidFill>
              </a:rPr>
              <a:t>No More Information Dumps</a:t>
            </a:r>
            <a:endParaRPr lang="en-US" altLang="en-US" b="1" dirty="0">
              <a:solidFill>
                <a:schemeClr val="bg1"/>
              </a:solidFill>
            </a:endParaRPr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5B5ABB-4C78-454D-B1B7-8EC0D2A024BD}" type="slidenum">
              <a:rPr lang="en-US" altLang="en-US" sz="1000" smtClean="0">
                <a:solidFill>
                  <a:srgbClr val="776441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000" smtClean="0">
              <a:solidFill>
                <a:srgbClr val="776441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2819400" y="5334000"/>
            <a:ext cx="6248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ts val="0"/>
              </a:spcBef>
              <a:buFontTx/>
              <a:buNone/>
            </a:pPr>
            <a:r>
              <a:rPr lang="en-US" altLang="en-US" sz="3600" b="1" dirty="0" smtClean="0">
                <a:solidFill>
                  <a:schemeClr val="bg1"/>
                </a:solidFill>
                <a:latin typeface="Verdana Pro Black" pitchFamily="34" charset="0"/>
              </a:rPr>
              <a:t>Action Mapping Step 1</a:t>
            </a:r>
            <a:endParaRPr lang="en-US" altLang="en-US" sz="3600" b="1" dirty="0">
              <a:solidFill>
                <a:schemeClr val="bg1"/>
              </a:solidFill>
              <a:latin typeface="Verdana Pro Black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066800"/>
            <a:ext cx="2209800" cy="2209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162300" y="1196876"/>
            <a:ext cx="5562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rgbClr val="002060"/>
                </a:solidFill>
                <a:latin typeface="Verdana Pro" pitchFamily="34" charset="0"/>
              </a:rPr>
              <a:t>What is the </a:t>
            </a:r>
            <a:r>
              <a:rPr lang="en-US" altLang="en-US" dirty="0" smtClean="0">
                <a:solidFill>
                  <a:srgbClr val="002060"/>
                </a:solidFill>
                <a:latin typeface="Verdana Pro" pitchFamily="34" charset="0"/>
              </a:rPr>
              <a:t>goal </a:t>
            </a:r>
            <a:r>
              <a:rPr lang="en-US" altLang="en-US" dirty="0">
                <a:solidFill>
                  <a:srgbClr val="002060"/>
                </a:solidFill>
                <a:latin typeface="Verdana Pro" pitchFamily="34" charset="0"/>
              </a:rPr>
              <a:t>for this </a:t>
            </a:r>
            <a:r>
              <a:rPr lang="en-US" altLang="en-US" dirty="0" smtClean="0">
                <a:solidFill>
                  <a:srgbClr val="002060"/>
                </a:solidFill>
                <a:latin typeface="Verdana Pro" pitchFamily="34" charset="0"/>
              </a:rPr>
              <a:t>eLearning </a:t>
            </a:r>
            <a:r>
              <a:rPr lang="en-US" altLang="en-US" dirty="0">
                <a:solidFill>
                  <a:srgbClr val="002060"/>
                </a:solidFill>
                <a:latin typeface="Verdana Pro" pitchFamily="34" charset="0"/>
              </a:rPr>
              <a:t>module</a:t>
            </a:r>
            <a:r>
              <a:rPr lang="en-US" altLang="en-US" dirty="0" smtClean="0">
                <a:solidFill>
                  <a:srgbClr val="002060"/>
                </a:solidFill>
                <a:latin typeface="Verdana Pro" pitchFamily="34" charset="0"/>
              </a:rPr>
              <a:t>?  Identify the goal by defining the behavioural change you want to create.  Your goal needs to be measurable!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2590800" y="305733"/>
            <a:ext cx="6324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chemeClr val="bg1"/>
                </a:solidFill>
              </a:rPr>
              <a:t>eLearning Mistake #1</a:t>
            </a:r>
            <a:endParaRPr lang="en-US" altLang="en-US" b="1" dirty="0">
              <a:solidFill>
                <a:schemeClr val="bg1"/>
              </a:solidFill>
            </a:endParaRPr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5B5ABB-4C78-454D-B1B7-8EC0D2A024BD}" type="slidenum">
              <a:rPr lang="en-US" altLang="en-US" sz="1000" smtClean="0">
                <a:solidFill>
                  <a:srgbClr val="776441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000" smtClean="0">
              <a:solidFill>
                <a:srgbClr val="77644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0" y="1295400"/>
            <a:ext cx="1752600" cy="1752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33675" y="3124199"/>
            <a:ext cx="3676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600" dirty="0" smtClean="0">
                <a:solidFill>
                  <a:srgbClr val="002060"/>
                </a:solidFill>
                <a:latin typeface="Verdana Pro" pitchFamily="34" charset="0"/>
              </a:rPr>
              <a:t>i.e. The goal of this eLearning module is that hand hygiene compliance audit results will increase.</a:t>
            </a:r>
            <a:endParaRPr lang="en-CA" sz="1600" dirty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819400" y="5334000"/>
            <a:ext cx="6248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ts val="0"/>
              </a:spcBef>
              <a:buFontTx/>
              <a:buNone/>
            </a:pPr>
            <a:r>
              <a:rPr lang="en-US" altLang="en-US" sz="3600" b="1" dirty="0" smtClean="0">
                <a:solidFill>
                  <a:schemeClr val="bg1"/>
                </a:solidFill>
                <a:latin typeface="Verdana Pro Black" pitchFamily="34" charset="0"/>
              </a:rPr>
              <a:t>Action Mapping Step 1</a:t>
            </a:r>
            <a:endParaRPr lang="en-US" altLang="en-US" sz="3600" b="1" dirty="0">
              <a:solidFill>
                <a:schemeClr val="bg1"/>
              </a:solidFill>
              <a:latin typeface="Verdana Pro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81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5B5ABB-4C78-454D-B1B7-8EC0D2A024BD}" type="slidenum">
              <a:rPr lang="en-US" altLang="en-US" sz="1000" smtClean="0">
                <a:solidFill>
                  <a:srgbClr val="776441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000" smtClean="0">
              <a:solidFill>
                <a:srgbClr val="776441"/>
              </a:solidFill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572000" y="680091"/>
            <a:ext cx="3886200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2060"/>
                </a:solidFill>
                <a:latin typeface="Verdana Pro" pitchFamily="34" charset="0"/>
              </a:rPr>
              <a:t>Identify</a:t>
            </a:r>
            <a:r>
              <a:rPr lang="en-US" altLang="en-US" sz="2200" b="1" dirty="0" smtClean="0">
                <a:solidFill>
                  <a:srgbClr val="776441"/>
                </a:solidFill>
              </a:rPr>
              <a:t> </a:t>
            </a:r>
            <a:r>
              <a:rPr lang="en-US" altLang="en-US" sz="2400" dirty="0">
                <a:solidFill>
                  <a:srgbClr val="002060"/>
                </a:solidFill>
                <a:latin typeface="Verdana Pro" pitchFamily="34" charset="0"/>
              </a:rPr>
              <a:t>what </a:t>
            </a:r>
            <a:r>
              <a:rPr lang="en-US" altLang="en-US" sz="2400" dirty="0" smtClean="0">
                <a:solidFill>
                  <a:srgbClr val="002060"/>
                </a:solidFill>
                <a:latin typeface="Verdana Pro" pitchFamily="34" charset="0"/>
              </a:rPr>
              <a:t>the learners </a:t>
            </a:r>
            <a:r>
              <a:rPr lang="en-US" altLang="en-US" sz="2400" dirty="0">
                <a:solidFill>
                  <a:srgbClr val="002060"/>
                </a:solidFill>
                <a:latin typeface="Verdana Pro" pitchFamily="34" charset="0"/>
              </a:rPr>
              <a:t>need to </a:t>
            </a:r>
            <a:r>
              <a:rPr lang="en-US" altLang="en-US" sz="2400" b="1" dirty="0" smtClean="0">
                <a:solidFill>
                  <a:srgbClr val="002060"/>
                </a:solidFill>
                <a:latin typeface="Verdana Pro" pitchFamily="34" charset="0"/>
              </a:rPr>
              <a:t>do</a:t>
            </a:r>
            <a:r>
              <a:rPr lang="en-US" altLang="en-US" sz="2400" dirty="0" smtClean="0">
                <a:solidFill>
                  <a:srgbClr val="002060"/>
                </a:solidFill>
                <a:latin typeface="Verdana Pro" pitchFamily="34" charset="0"/>
              </a:rPr>
              <a:t> by </a:t>
            </a:r>
            <a:r>
              <a:rPr lang="en-US" altLang="en-US" sz="2400" dirty="0">
                <a:solidFill>
                  <a:srgbClr val="002060"/>
                </a:solidFill>
                <a:latin typeface="Verdana Pro" pitchFamily="34" charset="0"/>
              </a:rPr>
              <a:t>listing the actions </a:t>
            </a:r>
            <a:r>
              <a:rPr lang="en-US" altLang="en-US" sz="2400" dirty="0" smtClean="0">
                <a:solidFill>
                  <a:srgbClr val="002060"/>
                </a:solidFill>
                <a:latin typeface="Verdana Pro" pitchFamily="34" charset="0"/>
              </a:rPr>
              <a:t>the learners must take </a:t>
            </a:r>
            <a:r>
              <a:rPr lang="en-US" altLang="en-US" sz="2400" dirty="0">
                <a:solidFill>
                  <a:srgbClr val="002060"/>
                </a:solidFill>
                <a:latin typeface="Verdana Pro" pitchFamily="34" charset="0"/>
              </a:rPr>
              <a:t>to meet the goal.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 smtClean="0">
                <a:solidFill>
                  <a:srgbClr val="002060"/>
                </a:solidFill>
                <a:latin typeface="Verdana Pro" pitchFamily="34" charset="0"/>
              </a:rPr>
              <a:t>These are your learning outcomes based on Bloom’s Taxonomy Action Verbs.</a:t>
            </a:r>
            <a:endParaRPr lang="en-US" altLang="en-US" sz="2400" dirty="0">
              <a:solidFill>
                <a:srgbClr val="002060"/>
              </a:solidFill>
              <a:latin typeface="Verdana Pro" pitchFamily="34" charset="0"/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2819400" y="5334000"/>
            <a:ext cx="6248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ts val="0"/>
              </a:spcBef>
              <a:buFontTx/>
              <a:buNone/>
            </a:pPr>
            <a:r>
              <a:rPr lang="en-US" altLang="en-US" sz="3600" b="1" dirty="0" smtClean="0">
                <a:solidFill>
                  <a:schemeClr val="bg1"/>
                </a:solidFill>
                <a:latin typeface="Verdana Pro Black" pitchFamily="34" charset="0"/>
              </a:rPr>
              <a:t>Action Mapping Step 2</a:t>
            </a:r>
            <a:endParaRPr lang="en-US" altLang="en-US" sz="3600" b="1" dirty="0">
              <a:solidFill>
                <a:schemeClr val="bg1"/>
              </a:solidFill>
              <a:latin typeface="Verdana Pro Black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74378" y="762000"/>
            <a:ext cx="3242244" cy="3105789"/>
            <a:chOff x="474378" y="762000"/>
            <a:chExt cx="3242244" cy="3105789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95400" y="1524000"/>
              <a:ext cx="1600200" cy="1600200"/>
            </a:xfrm>
            <a:prstGeom prst="rect">
              <a:avLst/>
            </a:prstGeom>
          </p:spPr>
        </p:pic>
        <p:pic>
          <p:nvPicPr>
            <p:cNvPr id="2050" name="Picture 2" descr="C:\Users\edpluci\AppData\Local\Microsoft\Windows\INetCache\IE\BKSVDMH5\runner-27852_640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4817" y="762000"/>
              <a:ext cx="516222" cy="438789"/>
            </a:xfrm>
            <a:prstGeom prst="ellipse">
              <a:avLst/>
            </a:prstGeom>
            <a:ln w="19050" cap="rnd">
              <a:solidFill>
                <a:srgbClr val="C8C6BD"/>
              </a:solidFill>
              <a:prstDash val="solid"/>
            </a:ln>
            <a:effectLst/>
            <a:scene3d>
              <a:camera prst="perspectiveFront" fov="5400000"/>
              <a:lightRig rig="threePt" dir="t">
                <a:rot lat="0" lon="0" rev="192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2" descr="C:\Users\edpluci\AppData\Local\Microsoft\Windows\INetCache\IE\BKSVDMH5\runner-27852_640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400" y="2162127"/>
              <a:ext cx="516222" cy="438789"/>
            </a:xfrm>
            <a:prstGeom prst="ellipse">
              <a:avLst/>
            </a:prstGeom>
            <a:ln w="19050" cap="rnd">
              <a:solidFill>
                <a:srgbClr val="C8C6BD"/>
              </a:solidFill>
              <a:prstDash val="solid"/>
            </a:ln>
            <a:effectLst/>
            <a:scene3d>
              <a:camera prst="perspectiveFront" fov="5400000"/>
              <a:lightRig rig="threePt" dir="t">
                <a:rot lat="0" lon="0" rev="192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2" descr="C:\Users\edpluci\AppData\Local\Microsoft\Windows\INetCache\IE\BKSVDMH5\runner-27852_640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378" y="2154690"/>
              <a:ext cx="516222" cy="438789"/>
            </a:xfrm>
            <a:prstGeom prst="ellipse">
              <a:avLst/>
            </a:prstGeom>
            <a:ln w="19050" cap="rnd">
              <a:solidFill>
                <a:srgbClr val="C8C6BD"/>
              </a:solidFill>
              <a:prstDash val="solid"/>
            </a:ln>
            <a:effectLst/>
            <a:scene3d>
              <a:camera prst="perspectiveFront" fov="5400000"/>
              <a:lightRig rig="threePt" dir="t">
                <a:rot lat="0" lon="0" rev="192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2" descr="C:\Users\edpluci\AppData\Local\Microsoft\Windows\INetCache\IE\BKSVDMH5\runner-27852_640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5978" y="3429000"/>
              <a:ext cx="516222" cy="438789"/>
            </a:xfrm>
            <a:prstGeom prst="ellipse">
              <a:avLst/>
            </a:prstGeom>
            <a:ln w="19050" cap="rnd">
              <a:solidFill>
                <a:srgbClr val="C8C6BD"/>
              </a:solidFill>
              <a:prstDash val="solid"/>
            </a:ln>
            <a:effectLst/>
            <a:scene3d>
              <a:camera prst="perspectiveFront" fov="5400000"/>
              <a:lightRig rig="threePt" dir="t">
                <a:rot lat="0" lon="0" rev="192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2" descr="C:\Users\edpluci\AppData\Local\Microsoft\Windows\INetCache\IE\BKSVDMH5\runner-27852_640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2199" y="1073724"/>
              <a:ext cx="516222" cy="438789"/>
            </a:xfrm>
            <a:prstGeom prst="ellipse">
              <a:avLst/>
            </a:prstGeom>
            <a:ln w="19050" cap="rnd">
              <a:solidFill>
                <a:srgbClr val="C8C6BD"/>
              </a:solidFill>
              <a:prstDash val="solid"/>
            </a:ln>
            <a:effectLst/>
            <a:scene3d>
              <a:camera prst="perspectiveFront" fov="5400000"/>
              <a:lightRig rig="threePt" dir="t">
                <a:rot lat="0" lon="0" rev="192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2" descr="C:\Users\edpluci\AppData\Local\Microsoft\Windows\INetCache\IE\BKSVDMH5\runner-27852_640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1237611"/>
              <a:ext cx="516222" cy="438789"/>
            </a:xfrm>
            <a:prstGeom prst="ellipse">
              <a:avLst/>
            </a:prstGeom>
            <a:ln w="19050" cap="rnd">
              <a:solidFill>
                <a:srgbClr val="C8C6BD"/>
              </a:solidFill>
              <a:prstDash val="solid"/>
            </a:ln>
            <a:effectLst/>
            <a:scene3d>
              <a:camera prst="perspectiveFront" fov="5400000"/>
              <a:lightRig rig="threePt" dir="t">
                <a:rot lat="0" lon="0" rev="192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2" descr="C:\Users\edpluci\AppData\Local\Microsoft\Windows\INetCache\IE\BKSVDMH5\runner-27852_640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20845" y="2990212"/>
              <a:ext cx="516222" cy="438789"/>
            </a:xfrm>
            <a:prstGeom prst="ellipse">
              <a:avLst/>
            </a:prstGeom>
            <a:ln w="19050" cap="rnd">
              <a:solidFill>
                <a:srgbClr val="C8C6BD"/>
              </a:solidFill>
              <a:prstDash val="solid"/>
            </a:ln>
            <a:effectLst/>
            <a:scene3d>
              <a:camera prst="perspectiveFront" fov="5400000"/>
              <a:lightRig rig="threePt" dir="t">
                <a:rot lat="0" lon="0" rev="192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2" descr="C:\Users\edpluci\AppData\Local\Microsoft\Windows\INetCache\IE\BKSVDMH5\runner-27852_640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3006108"/>
              <a:ext cx="516222" cy="438789"/>
            </a:xfrm>
            <a:prstGeom prst="ellipse">
              <a:avLst/>
            </a:prstGeom>
            <a:ln w="19050" cap="rnd">
              <a:solidFill>
                <a:srgbClr val="C8C6BD"/>
              </a:solidFill>
              <a:prstDash val="solid"/>
            </a:ln>
            <a:effectLst/>
            <a:scene3d>
              <a:camera prst="perspectiveFront" fov="5400000"/>
              <a:lightRig rig="threePt" dir="t">
                <a:rot lat="0" lon="0" rev="192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1" name="Picture 3" descr="C:\Users\edpluci\AppData\Local\Microsoft\Windows\INetCache\IE\BKSVDMH5\large-arrow-pointing-left-blue-166.6-10792[1]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879250" y="3091049"/>
              <a:ext cx="457200" cy="2187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6" name="Picture 3" descr="C:\Users\edpluci\AppData\Local\Microsoft\Windows\INetCache\IE\BKSVDMH5\large-arrow-pointing-left-blue-166.6-10792[1]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8289904">
              <a:off x="1216681" y="2791597"/>
              <a:ext cx="457200" cy="2187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3" descr="C:\Users\edpluci\AppData\Local\Microsoft\Windows\INetCache\IE\BKSVDMH5\large-arrow-pointing-left-blue-166.6-10792[1]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990600" y="2264734"/>
              <a:ext cx="457200" cy="2187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8" name="Picture 3" descr="C:\Users\edpluci\AppData\Local\Microsoft\Windows\INetCache\IE\BKSVDMH5\large-arrow-pointing-left-blue-166.6-10792[1]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H="1">
              <a:off x="2743200" y="2272169"/>
              <a:ext cx="457200" cy="2187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" name="Picture 3" descr="C:\Users\edpluci\AppData\Local\Microsoft\Windows\INetCache\IE\BKSVDMH5\large-arrow-pointing-left-blue-166.6-10792[1]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 flipV="1">
              <a:off x="1832952" y="1338448"/>
              <a:ext cx="457200" cy="2187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" name="Picture 3" descr="C:\Users\edpluci\AppData\Local\Microsoft\Windows\INetCache\IE\BKSVDMH5\large-arrow-pointing-left-blue-166.6-10792[1]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324116">
              <a:off x="1183749" y="1637505"/>
              <a:ext cx="457200" cy="2187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" name="Picture 3" descr="C:\Users\edpluci\AppData\Local\Microsoft\Windows\INetCache\IE\BKSVDMH5\large-arrow-pointing-left-blue-166.6-10792[1]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608473">
              <a:off x="2547598" y="1510096"/>
              <a:ext cx="457200" cy="2187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3" descr="C:\Users\edpluci\AppData\Local\Microsoft\Windows\INetCache\IE\BKSVDMH5\large-arrow-pointing-left-blue-166.6-10792[1]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2972367" flipH="1">
              <a:off x="2458850" y="2857117"/>
              <a:ext cx="457200" cy="2187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7973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362200" y="1676400"/>
            <a:ext cx="4521080" cy="3019425"/>
            <a:chOff x="1371600" y="2260784"/>
            <a:chExt cx="6770686" cy="4391025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9561" y="2260784"/>
              <a:ext cx="6562725" cy="4391025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 bwMode="auto">
            <a:xfrm>
              <a:off x="1371600" y="6172200"/>
              <a:ext cx="914400" cy="47960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4" charset="-128"/>
              </a:endParaRPr>
            </a:p>
          </p:txBody>
        </p:sp>
      </p:grp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5B5ABB-4C78-454D-B1B7-8EC0D2A024BD}" type="slidenum">
              <a:rPr lang="en-US" altLang="en-US" sz="1000" smtClean="0">
                <a:solidFill>
                  <a:srgbClr val="776441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000" smtClean="0">
              <a:solidFill>
                <a:srgbClr val="776441"/>
              </a:solidFill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04800" y="323671"/>
            <a:ext cx="8610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2060"/>
                </a:solidFill>
                <a:latin typeface="Verdana Pro" pitchFamily="34" charset="0"/>
              </a:rPr>
              <a:t>Identify why people aren’t </a:t>
            </a:r>
            <a:r>
              <a:rPr lang="en-US" altLang="en-US" sz="2400" dirty="0" smtClean="0">
                <a:solidFill>
                  <a:srgbClr val="002060"/>
                </a:solidFill>
                <a:latin typeface="Verdana Pro" pitchFamily="34" charset="0"/>
              </a:rPr>
              <a:t>currently taking </a:t>
            </a:r>
            <a:r>
              <a:rPr lang="en-US" altLang="en-US" sz="2400" dirty="0">
                <a:solidFill>
                  <a:srgbClr val="002060"/>
                </a:solidFill>
                <a:latin typeface="Verdana Pro" pitchFamily="34" charset="0"/>
              </a:rPr>
              <a:t>the necessary actions and consider the areas in which training can actually solve the workplace problem.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819400" y="5334000"/>
            <a:ext cx="6248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ts val="0"/>
              </a:spcBef>
              <a:buFontTx/>
              <a:buNone/>
            </a:pPr>
            <a:r>
              <a:rPr lang="en-US" altLang="en-US" sz="3600" b="1" dirty="0" smtClean="0">
                <a:solidFill>
                  <a:schemeClr val="bg1"/>
                </a:solidFill>
                <a:latin typeface="Verdana Pro Black" pitchFamily="34" charset="0"/>
              </a:rPr>
              <a:t>Action Mapping Step 2</a:t>
            </a:r>
            <a:endParaRPr lang="en-US" altLang="en-US" sz="3600" b="1" dirty="0">
              <a:solidFill>
                <a:schemeClr val="bg1"/>
              </a:solidFill>
              <a:latin typeface="Verdana Pro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94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5B5ABB-4C78-454D-B1B7-8EC0D2A024BD}" type="slidenum">
              <a:rPr lang="en-US" altLang="en-US" sz="1000" smtClean="0">
                <a:solidFill>
                  <a:srgbClr val="776441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000" smtClean="0">
              <a:solidFill>
                <a:srgbClr val="776441"/>
              </a:solidFill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029200" y="381000"/>
            <a:ext cx="38862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2060"/>
                </a:solidFill>
                <a:latin typeface="Verdana Pro" pitchFamily="34" charset="0"/>
              </a:rPr>
              <a:t>Design practice activities that mirror the real-world as much as </a:t>
            </a:r>
            <a:r>
              <a:rPr lang="en-US" altLang="en-US" sz="2400" dirty="0" smtClean="0">
                <a:solidFill>
                  <a:srgbClr val="002060"/>
                </a:solidFill>
                <a:latin typeface="Verdana Pro" pitchFamily="34" charset="0"/>
              </a:rPr>
              <a:t>possible.  At least one activity for each learning outcome.</a:t>
            </a:r>
            <a:endParaRPr lang="en-US" altLang="en-US" sz="2400" dirty="0">
              <a:solidFill>
                <a:srgbClr val="002060"/>
              </a:solidFill>
              <a:latin typeface="Verdana Pro" pitchFamily="34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 smtClean="0">
                <a:solidFill>
                  <a:srgbClr val="002060"/>
                </a:solidFill>
                <a:latin typeface="Verdana Pro" pitchFamily="34" charset="0"/>
              </a:rPr>
              <a:t>Avoid </a:t>
            </a:r>
            <a:r>
              <a:rPr lang="en-US" altLang="en-US" sz="2400" dirty="0">
                <a:solidFill>
                  <a:srgbClr val="002060"/>
                </a:solidFill>
                <a:latin typeface="Verdana Pro" pitchFamily="34" charset="0"/>
              </a:rPr>
              <a:t>fact checks and trivia questions as these do not mirror the real world.</a:t>
            </a:r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2819400" y="5301895"/>
            <a:ext cx="6248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ts val="0"/>
              </a:spcBef>
              <a:buFontTx/>
              <a:buNone/>
            </a:pPr>
            <a:r>
              <a:rPr lang="en-US" altLang="en-US" sz="3600" b="1" dirty="0" smtClean="0">
                <a:solidFill>
                  <a:schemeClr val="bg1"/>
                </a:solidFill>
                <a:latin typeface="Verdana Pro Black" pitchFamily="34" charset="0"/>
              </a:rPr>
              <a:t>Action Mapping Step 3</a:t>
            </a:r>
            <a:endParaRPr lang="en-US" altLang="en-US" sz="3600" b="1" dirty="0">
              <a:solidFill>
                <a:schemeClr val="bg1"/>
              </a:solidFill>
              <a:latin typeface="Verdana Pro Black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65313" y="200903"/>
            <a:ext cx="4359087" cy="4292146"/>
            <a:chOff x="467829" y="200903"/>
            <a:chExt cx="4359087" cy="4292146"/>
          </a:xfrm>
        </p:grpSpPr>
        <p:grpSp>
          <p:nvGrpSpPr>
            <p:cNvPr id="44" name="Group 43"/>
            <p:cNvGrpSpPr/>
            <p:nvPr/>
          </p:nvGrpSpPr>
          <p:grpSpPr>
            <a:xfrm>
              <a:off x="1020111" y="797486"/>
              <a:ext cx="3242244" cy="3105789"/>
              <a:chOff x="474378" y="762000"/>
              <a:chExt cx="3242244" cy="3105789"/>
            </a:xfrm>
          </p:grpSpPr>
          <p:pic>
            <p:nvPicPr>
              <p:cNvPr id="45" name="Picture 44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95400" y="1524000"/>
                <a:ext cx="1600200" cy="1600200"/>
              </a:xfrm>
              <a:prstGeom prst="rect">
                <a:avLst/>
              </a:prstGeom>
            </p:spPr>
          </p:pic>
          <p:pic>
            <p:nvPicPr>
              <p:cNvPr id="46" name="Picture 2" descr="C:\Users\edpluci\AppData\Local\Microsoft\Windows\INetCache\IE\BKSVDMH5\runner-27852_640[1]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14817" y="762000"/>
                <a:ext cx="516222" cy="438789"/>
              </a:xfrm>
              <a:prstGeom prst="ellipse">
                <a:avLst/>
              </a:prstGeom>
              <a:ln w="19050" cap="rnd">
                <a:solidFill>
                  <a:srgbClr val="C8C6BD"/>
                </a:solidFill>
                <a:prstDash val="solid"/>
              </a:ln>
              <a:effectLst/>
              <a:scene3d>
                <a:camera prst="perspectiveFront" fov="5400000"/>
                <a:lightRig rig="threePt" dir="t">
                  <a:rot lat="0" lon="0" rev="19200000"/>
                </a:lightRig>
              </a:scene3d>
              <a:sp3d extrusionH="25400">
                <a:bevelT w="304800" h="152400" prst="hardEdge"/>
                <a:extrusionClr>
                  <a:srgbClr val="000000"/>
                </a:extrusion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7" name="Picture 2" descr="C:\Users\edpluci\AppData\Local\Microsoft\Windows\INetCache\IE\BKSVDMH5\runner-27852_640[1]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00400" y="2162127"/>
                <a:ext cx="516222" cy="438789"/>
              </a:xfrm>
              <a:prstGeom prst="ellipse">
                <a:avLst/>
              </a:prstGeom>
              <a:ln w="19050" cap="rnd">
                <a:solidFill>
                  <a:srgbClr val="C8C6BD"/>
                </a:solidFill>
                <a:prstDash val="solid"/>
              </a:ln>
              <a:effectLst/>
              <a:scene3d>
                <a:camera prst="perspectiveFront" fov="5400000"/>
                <a:lightRig rig="threePt" dir="t">
                  <a:rot lat="0" lon="0" rev="19200000"/>
                </a:lightRig>
              </a:scene3d>
              <a:sp3d extrusionH="25400">
                <a:bevelT w="304800" h="152400" prst="hardEdge"/>
                <a:extrusionClr>
                  <a:srgbClr val="000000"/>
                </a:extrusion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8" name="Picture 2" descr="C:\Users\edpluci\AppData\Local\Microsoft\Windows\INetCache\IE\BKSVDMH5\runner-27852_640[1]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4378" y="2154690"/>
                <a:ext cx="516222" cy="438789"/>
              </a:xfrm>
              <a:prstGeom prst="ellipse">
                <a:avLst/>
              </a:prstGeom>
              <a:ln w="19050" cap="rnd">
                <a:solidFill>
                  <a:srgbClr val="C8C6BD"/>
                </a:solidFill>
                <a:prstDash val="solid"/>
              </a:ln>
              <a:effectLst/>
              <a:scene3d>
                <a:camera prst="perspectiveFront" fov="5400000"/>
                <a:lightRig rig="threePt" dir="t">
                  <a:rot lat="0" lon="0" rev="19200000"/>
                </a:lightRig>
              </a:scene3d>
              <a:sp3d extrusionH="25400">
                <a:bevelT w="304800" h="152400" prst="hardEdge"/>
                <a:extrusionClr>
                  <a:srgbClr val="000000"/>
                </a:extrusion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9" name="Picture 2" descr="C:\Users\edpluci\AppData\Local\Microsoft\Windows\INetCache\IE\BKSVDMH5\runner-27852_640[1]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5978" y="3429000"/>
                <a:ext cx="516222" cy="438789"/>
              </a:xfrm>
              <a:prstGeom prst="ellipse">
                <a:avLst/>
              </a:prstGeom>
              <a:ln w="19050" cap="rnd">
                <a:solidFill>
                  <a:srgbClr val="C8C6BD"/>
                </a:solidFill>
                <a:prstDash val="solid"/>
              </a:ln>
              <a:effectLst/>
              <a:scene3d>
                <a:camera prst="perspectiveFront" fov="5400000"/>
                <a:lightRig rig="threePt" dir="t">
                  <a:rot lat="0" lon="0" rev="19200000"/>
                </a:lightRig>
              </a:scene3d>
              <a:sp3d extrusionH="25400">
                <a:bevelT w="304800" h="152400" prst="hardEdge"/>
                <a:extrusionClr>
                  <a:srgbClr val="000000"/>
                </a:extrusion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0" name="Picture 2" descr="C:\Users\edpluci\AppData\Local\Microsoft\Windows\INetCache\IE\BKSVDMH5\runner-27852_640[1]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42199" y="1073724"/>
                <a:ext cx="516222" cy="438789"/>
              </a:xfrm>
              <a:prstGeom prst="ellipse">
                <a:avLst/>
              </a:prstGeom>
              <a:ln w="19050" cap="rnd">
                <a:solidFill>
                  <a:srgbClr val="C8C6BD"/>
                </a:solidFill>
                <a:prstDash val="solid"/>
              </a:ln>
              <a:effectLst/>
              <a:scene3d>
                <a:camera prst="perspectiveFront" fov="5400000"/>
                <a:lightRig rig="threePt" dir="t">
                  <a:rot lat="0" lon="0" rev="19200000"/>
                </a:lightRig>
              </a:scene3d>
              <a:sp3d extrusionH="25400">
                <a:bevelT w="304800" h="152400" prst="hardEdge"/>
                <a:extrusionClr>
                  <a:srgbClr val="000000"/>
                </a:extrusion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" name="Picture 2" descr="C:\Users\edpluci\AppData\Local\Microsoft\Windows\INetCache\IE\BKSVDMH5\runner-27852_640[1]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2000" y="1237611"/>
                <a:ext cx="516222" cy="438789"/>
              </a:xfrm>
              <a:prstGeom prst="ellipse">
                <a:avLst/>
              </a:prstGeom>
              <a:ln w="19050" cap="rnd">
                <a:solidFill>
                  <a:srgbClr val="C8C6BD"/>
                </a:solidFill>
                <a:prstDash val="solid"/>
              </a:ln>
              <a:effectLst/>
              <a:scene3d>
                <a:camera prst="perspectiveFront" fov="5400000"/>
                <a:lightRig rig="threePt" dir="t">
                  <a:rot lat="0" lon="0" rev="19200000"/>
                </a:lightRig>
              </a:scene3d>
              <a:sp3d extrusionH="25400">
                <a:bevelT w="304800" h="152400" prst="hardEdge"/>
                <a:extrusionClr>
                  <a:srgbClr val="000000"/>
                </a:extrusion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2" name="Picture 2" descr="C:\Users\edpluci\AppData\Local\Microsoft\Windows\INetCache\IE\BKSVDMH5\runner-27852_640[1]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20845" y="2990212"/>
                <a:ext cx="516222" cy="438789"/>
              </a:xfrm>
              <a:prstGeom prst="ellipse">
                <a:avLst/>
              </a:prstGeom>
              <a:ln w="19050" cap="rnd">
                <a:solidFill>
                  <a:srgbClr val="C8C6BD"/>
                </a:solidFill>
                <a:prstDash val="solid"/>
              </a:ln>
              <a:effectLst/>
              <a:scene3d>
                <a:camera prst="perspectiveFront" fov="5400000"/>
                <a:lightRig rig="threePt" dir="t">
                  <a:rot lat="0" lon="0" rev="19200000"/>
                </a:lightRig>
              </a:scene3d>
              <a:sp3d extrusionH="25400">
                <a:bevelT w="304800" h="152400" prst="hardEdge"/>
                <a:extrusionClr>
                  <a:srgbClr val="000000"/>
                </a:extrusion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3" name="Picture 2" descr="C:\Users\edpluci\AppData\Local\Microsoft\Windows\INetCache\IE\BKSVDMH5\runner-27852_640[1]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8200" y="3006108"/>
                <a:ext cx="516222" cy="438789"/>
              </a:xfrm>
              <a:prstGeom prst="ellipse">
                <a:avLst/>
              </a:prstGeom>
              <a:ln w="19050" cap="rnd">
                <a:solidFill>
                  <a:srgbClr val="C8C6BD"/>
                </a:solidFill>
                <a:prstDash val="solid"/>
              </a:ln>
              <a:effectLst/>
              <a:scene3d>
                <a:camera prst="perspectiveFront" fov="5400000"/>
                <a:lightRig rig="threePt" dir="t">
                  <a:rot lat="0" lon="0" rev="19200000"/>
                </a:lightRig>
              </a:scene3d>
              <a:sp3d extrusionH="25400">
                <a:bevelT w="304800" h="152400" prst="hardEdge"/>
                <a:extrusionClr>
                  <a:srgbClr val="000000"/>
                </a:extrusion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4" name="Picture 3" descr="C:\Users\edpluci\AppData\Local\Microsoft\Windows\INetCache\IE\BKSVDMH5\large-arrow-pointing-left-blue-166.6-10792[1].gi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1879250" y="3091049"/>
                <a:ext cx="457200" cy="21870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5" name="Picture 3" descr="C:\Users\edpluci\AppData\Local\Microsoft\Windows\INetCache\IE\BKSVDMH5\large-arrow-pointing-left-blue-166.6-10792[1].gi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8289904">
                <a:off x="1216681" y="2791597"/>
                <a:ext cx="457200" cy="21870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6" name="Picture 3" descr="C:\Users\edpluci\AppData\Local\Microsoft\Windows\INetCache\IE\BKSVDMH5\large-arrow-pointing-left-blue-166.6-10792[1].gi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990600" y="2264734"/>
                <a:ext cx="457200" cy="21870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7" name="Picture 3" descr="C:\Users\edpluci\AppData\Local\Microsoft\Windows\INetCache\IE\BKSVDMH5\large-arrow-pointing-left-blue-166.6-10792[1].gi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 flipH="1">
                <a:off x="2743200" y="2272169"/>
                <a:ext cx="457200" cy="21870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8" name="Picture 3" descr="C:\Users\edpluci\AppData\Local\Microsoft\Windows\INetCache\IE\BKSVDMH5\large-arrow-pointing-left-blue-166.6-10792[1].gi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 flipV="1">
                <a:off x="1832952" y="1338448"/>
                <a:ext cx="457200" cy="21870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9" name="Picture 3" descr="C:\Users\edpluci\AppData\Local\Microsoft\Windows\INetCache\IE\BKSVDMH5\large-arrow-pointing-left-blue-166.6-10792[1].gi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3324116">
                <a:off x="1183749" y="1637505"/>
                <a:ext cx="457200" cy="21870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0" name="Picture 3" descr="C:\Users\edpluci\AppData\Local\Microsoft\Windows\INetCache\IE\BKSVDMH5\large-arrow-pointing-left-blue-166.6-10792[1].gi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8608473">
                <a:off x="2547598" y="1510096"/>
                <a:ext cx="457200" cy="21870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1" name="Picture 3" descr="C:\Users\edpluci\AppData\Local\Microsoft\Windows\INetCache\IE\BKSVDMH5\large-arrow-pointing-left-blue-166.6-10792[1].gi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2972367" flipH="1">
                <a:off x="2458850" y="2857117"/>
                <a:ext cx="457200" cy="21870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3074" name="Picture 2" descr="C:\Users\edpluci\AppData\Local\Microsoft\Windows\INetCache\IE\XVC631I1\1294067564[1]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2336380" y="200903"/>
              <a:ext cx="564561" cy="5645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2" name="Picture 2" descr="C:\Users\edpluci\AppData\Local\Microsoft\Windows\INetCache\IE\XVC631I1\1294067564[1]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675765" y="609600"/>
              <a:ext cx="564561" cy="5645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3" name="Picture 2" descr="C:\Users\edpluci\AppData\Local\Microsoft\Windows\INetCache\IE\XVC631I1\1294067564[1]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4262355" y="2127291"/>
              <a:ext cx="564561" cy="5645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4" name="Picture 2" descr="C:\Users\edpluci\AppData\Local\Microsoft\Windows\INetCache\IE\XVC631I1\1294067564[1]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715028" y="3356704"/>
              <a:ext cx="564561" cy="5645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" name="Picture 2" descr="C:\Users\edpluci\AppData\Local\Microsoft\Windows\INetCache\IE\XVC631I1\1294067564[1]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2367541" y="3928488"/>
              <a:ext cx="564561" cy="5645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6" name="Picture 2" descr="C:\Users\edpluci\AppData\Local\Microsoft\Windows\INetCache\IE\XVC631I1\1294067564[1]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971772" y="3363927"/>
              <a:ext cx="564561" cy="5645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7" name="Picture 2" descr="C:\Users\edpluci\AppData\Local\Microsoft\Windows\INetCache\IE\XVC631I1\1294067564[1]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467829" y="2127289"/>
              <a:ext cx="564561" cy="5645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8" name="Picture 2" descr="C:\Users\edpluci\AppData\Local\Microsoft\Windows\INetCache\IE\XVC631I1\1294067564[1]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914400" y="810487"/>
              <a:ext cx="564561" cy="5645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9730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5B5ABB-4C78-454D-B1B7-8EC0D2A024BD}" type="slidenum">
              <a:rPr lang="en-US" altLang="en-US" sz="1000" smtClean="0">
                <a:solidFill>
                  <a:srgbClr val="776441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000" smtClean="0">
              <a:solidFill>
                <a:srgbClr val="776441"/>
              </a:solidFill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81000" y="228600"/>
            <a:ext cx="8458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2060"/>
                </a:solidFill>
                <a:latin typeface="Verdana Pro" pitchFamily="34" charset="0"/>
              </a:rPr>
              <a:t>Identify what people really need to know by curating the information that learners </a:t>
            </a:r>
            <a:r>
              <a:rPr lang="en-US" altLang="en-US" sz="2400" b="1" dirty="0">
                <a:solidFill>
                  <a:srgbClr val="002060"/>
                </a:solidFill>
                <a:latin typeface="Verdana Pro" pitchFamily="34" charset="0"/>
              </a:rPr>
              <a:t>must have </a:t>
            </a:r>
            <a:r>
              <a:rPr lang="en-US" altLang="en-US" sz="2400" dirty="0">
                <a:solidFill>
                  <a:srgbClr val="002060"/>
                </a:solidFill>
                <a:latin typeface="Verdana Pro" pitchFamily="34" charset="0"/>
              </a:rPr>
              <a:t>to complete the practice activities.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819400" y="5301895"/>
            <a:ext cx="6248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ts val="0"/>
              </a:spcBef>
              <a:buFontTx/>
              <a:buNone/>
            </a:pPr>
            <a:r>
              <a:rPr lang="en-US" altLang="en-US" sz="3600" b="1" dirty="0" smtClean="0">
                <a:solidFill>
                  <a:schemeClr val="bg1"/>
                </a:solidFill>
                <a:latin typeface="Verdana Pro Black" pitchFamily="34" charset="0"/>
              </a:rPr>
              <a:t>Action Mapping Step 4</a:t>
            </a:r>
            <a:endParaRPr lang="en-US" altLang="en-US" sz="3600" b="1" dirty="0">
              <a:solidFill>
                <a:schemeClr val="bg1"/>
              </a:solidFill>
              <a:latin typeface="Verdana Pro Black" pitchFamily="34" charset="0"/>
            </a:endParaRPr>
          </a:p>
        </p:txBody>
      </p:sp>
      <p:pic>
        <p:nvPicPr>
          <p:cNvPr id="4099" name="Picture 3" descr="C:\Users\edpluci\AppData\Local\Microsoft\Windows\INetCache\IE\BKSVDMH5\paper-07[1]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1942" y="1600200"/>
            <a:ext cx="1459971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edpluci\AppData\Local\Microsoft\Windows\INetCache\IE\BKSVDMH5\paper-23700_640[1]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752600"/>
            <a:ext cx="1588056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3400" y="4114800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dirty="0" smtClean="0">
                <a:solidFill>
                  <a:srgbClr val="002060"/>
                </a:solidFill>
                <a:latin typeface="Comic Sans MS" pitchFamily="66" charset="0"/>
              </a:rPr>
              <a:t>“need to know information”</a:t>
            </a:r>
            <a:endParaRPr lang="en-CA" sz="20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0" y="4114800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dirty="0" smtClean="0">
                <a:solidFill>
                  <a:srgbClr val="002060"/>
                </a:solidFill>
                <a:latin typeface="Comic Sans MS" pitchFamily="66" charset="0"/>
              </a:rPr>
              <a:t>“nice to know information”</a:t>
            </a:r>
            <a:endParaRPr lang="en-CA" sz="20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01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5B5ABB-4C78-454D-B1B7-8EC0D2A024BD}" type="slidenum">
              <a:rPr lang="en-US" altLang="en-US" sz="1000" smtClean="0">
                <a:solidFill>
                  <a:srgbClr val="776441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000" smtClean="0">
              <a:solidFill>
                <a:srgbClr val="776441"/>
              </a:solidFill>
            </a:endParaRPr>
          </a:p>
        </p:txBody>
      </p:sp>
      <p:sp>
        <p:nvSpPr>
          <p:cNvPr id="90" name="Text Box 7"/>
          <p:cNvSpPr txBox="1">
            <a:spLocks noChangeArrowheads="1"/>
          </p:cNvSpPr>
          <p:nvPr/>
        </p:nvSpPr>
        <p:spPr bwMode="auto">
          <a:xfrm>
            <a:off x="2819400" y="5301895"/>
            <a:ext cx="6248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ts val="0"/>
              </a:spcBef>
              <a:buFontTx/>
              <a:buNone/>
            </a:pPr>
            <a:r>
              <a:rPr lang="en-US" altLang="en-US" sz="3600" b="1" dirty="0" smtClean="0">
                <a:solidFill>
                  <a:schemeClr val="bg1"/>
                </a:solidFill>
                <a:latin typeface="Verdana Pro Black" pitchFamily="34" charset="0"/>
              </a:rPr>
              <a:t>Action Mapping Step 4</a:t>
            </a:r>
            <a:endParaRPr lang="en-US" altLang="en-US" sz="3600" b="1" dirty="0">
              <a:solidFill>
                <a:schemeClr val="bg1"/>
              </a:solidFill>
              <a:latin typeface="Verdana Pro Black" pitchFamily="34" charset="0"/>
            </a:endParaRPr>
          </a:p>
        </p:txBody>
      </p:sp>
      <p:sp>
        <p:nvSpPr>
          <p:cNvPr id="99" name="Slide Number Placeholder 1"/>
          <p:cNvSpPr txBox="1">
            <a:spLocks/>
          </p:cNvSpPr>
          <p:nvPr/>
        </p:nvSpPr>
        <p:spPr>
          <a:xfrm>
            <a:off x="8382000" y="6172200"/>
            <a:ext cx="502920" cy="502920"/>
          </a:xfrm>
          <a:prstGeom prst="ellipse">
            <a:avLst/>
          </a:prstGeom>
          <a:noFill/>
          <a:ln w="19050">
            <a:solidFill>
              <a:srgbClr val="FFFFFF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" tIns="9144" rIns="9144" bIns="9144" rtlCol="0" anchor="ctr">
            <a:norm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5B5ABB-4C78-454D-B1B7-8EC0D2A024BD}" type="slidenum">
              <a:rPr lang="en-US" altLang="en-US" sz="1000" smtClean="0">
                <a:solidFill>
                  <a:srgbClr val="776441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000" smtClean="0">
              <a:solidFill>
                <a:srgbClr val="776441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19219" y="187568"/>
            <a:ext cx="4268406" cy="4638888"/>
            <a:chOff x="325073" y="77578"/>
            <a:chExt cx="4268406" cy="4638888"/>
          </a:xfrm>
        </p:grpSpPr>
        <p:grpSp>
          <p:nvGrpSpPr>
            <p:cNvPr id="100" name="Group 99"/>
            <p:cNvGrpSpPr/>
            <p:nvPr/>
          </p:nvGrpSpPr>
          <p:grpSpPr>
            <a:xfrm>
              <a:off x="762447" y="492308"/>
              <a:ext cx="3414971" cy="3807249"/>
              <a:chOff x="467829" y="200903"/>
              <a:chExt cx="4359087" cy="4292146"/>
            </a:xfrm>
          </p:grpSpPr>
          <p:grpSp>
            <p:nvGrpSpPr>
              <p:cNvPr id="101" name="Group 100"/>
              <p:cNvGrpSpPr/>
              <p:nvPr/>
            </p:nvGrpSpPr>
            <p:grpSpPr>
              <a:xfrm>
                <a:off x="1020111" y="797486"/>
                <a:ext cx="3242244" cy="3105789"/>
                <a:chOff x="474378" y="762000"/>
                <a:chExt cx="3242244" cy="3105789"/>
              </a:xfrm>
            </p:grpSpPr>
            <p:pic>
              <p:nvPicPr>
                <p:cNvPr id="110" name="Picture 109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295400" y="1524000"/>
                  <a:ext cx="1600200" cy="1600200"/>
                </a:xfrm>
                <a:prstGeom prst="rect">
                  <a:avLst/>
                </a:prstGeom>
              </p:spPr>
            </p:pic>
            <p:pic>
              <p:nvPicPr>
                <p:cNvPr id="111" name="Picture 2" descr="C:\Users\edpluci\AppData\Local\Microsoft\Windows\INetCache\IE\BKSVDMH5\runner-27852_640[1].png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814817" y="762000"/>
                  <a:ext cx="516222" cy="438789"/>
                </a:xfrm>
                <a:prstGeom prst="ellipse">
                  <a:avLst/>
                </a:prstGeom>
                <a:ln w="19050" cap="rnd">
                  <a:solidFill>
                    <a:srgbClr val="C8C6BD"/>
                  </a:solidFill>
                  <a:prstDash val="solid"/>
                </a:ln>
                <a:effectLst/>
                <a:scene3d>
                  <a:camera prst="perspectiveFront" fov="5400000"/>
                  <a:lightRig rig="threePt" dir="t">
                    <a:rot lat="0" lon="0" rev="19200000"/>
                  </a:lightRig>
                </a:scene3d>
                <a:sp3d extrusionH="25400">
                  <a:bevelT w="304800" h="152400" prst="hardEdge"/>
                  <a:extrusionClr>
                    <a:srgbClr val="000000"/>
                  </a:extrusionClr>
                </a:sp3d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12" name="Picture 2" descr="C:\Users\edpluci\AppData\Local\Microsoft\Windows\INetCache\IE\BKSVDMH5\runner-27852_640[1].png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00400" y="2162127"/>
                  <a:ext cx="516222" cy="438789"/>
                </a:xfrm>
                <a:prstGeom prst="ellipse">
                  <a:avLst/>
                </a:prstGeom>
                <a:ln w="19050" cap="rnd">
                  <a:solidFill>
                    <a:srgbClr val="C8C6BD"/>
                  </a:solidFill>
                  <a:prstDash val="solid"/>
                </a:ln>
                <a:effectLst/>
                <a:scene3d>
                  <a:camera prst="perspectiveFront" fov="5400000"/>
                  <a:lightRig rig="threePt" dir="t">
                    <a:rot lat="0" lon="0" rev="19200000"/>
                  </a:lightRig>
                </a:scene3d>
                <a:sp3d extrusionH="25400">
                  <a:bevelT w="304800" h="152400" prst="hardEdge"/>
                  <a:extrusionClr>
                    <a:srgbClr val="000000"/>
                  </a:extrusionClr>
                </a:sp3d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13" name="Picture 2" descr="C:\Users\edpluci\AppData\Local\Microsoft\Windows\INetCache\IE\BKSVDMH5\runner-27852_640[1].png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74378" y="2154690"/>
                  <a:ext cx="516222" cy="438789"/>
                </a:xfrm>
                <a:prstGeom prst="ellipse">
                  <a:avLst/>
                </a:prstGeom>
                <a:ln w="19050" cap="rnd">
                  <a:solidFill>
                    <a:srgbClr val="C8C6BD"/>
                  </a:solidFill>
                  <a:prstDash val="solid"/>
                </a:ln>
                <a:effectLst/>
                <a:scene3d>
                  <a:camera prst="perspectiveFront" fov="5400000"/>
                  <a:lightRig rig="threePt" dir="t">
                    <a:rot lat="0" lon="0" rev="19200000"/>
                  </a:lightRig>
                </a:scene3d>
                <a:sp3d extrusionH="25400">
                  <a:bevelT w="304800" h="152400" prst="hardEdge"/>
                  <a:extrusionClr>
                    <a:srgbClr val="000000"/>
                  </a:extrusionClr>
                </a:sp3d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14" name="Picture 2" descr="C:\Users\edpluci\AppData\Local\Microsoft\Windows\INetCache\IE\BKSVDMH5\runner-27852_640[1].png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845978" y="3429000"/>
                  <a:ext cx="516222" cy="438789"/>
                </a:xfrm>
                <a:prstGeom prst="ellipse">
                  <a:avLst/>
                </a:prstGeom>
                <a:ln w="19050" cap="rnd">
                  <a:solidFill>
                    <a:srgbClr val="C8C6BD"/>
                  </a:solidFill>
                  <a:prstDash val="solid"/>
                </a:ln>
                <a:effectLst/>
                <a:scene3d>
                  <a:camera prst="perspectiveFront" fov="5400000"/>
                  <a:lightRig rig="threePt" dir="t">
                    <a:rot lat="0" lon="0" rev="19200000"/>
                  </a:lightRig>
                </a:scene3d>
                <a:sp3d extrusionH="25400">
                  <a:bevelT w="304800" h="152400" prst="hardEdge"/>
                  <a:extrusionClr>
                    <a:srgbClr val="000000"/>
                  </a:extrusionClr>
                </a:sp3d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15" name="Picture 2" descr="C:\Users\edpluci\AppData\Local\Microsoft\Windows\INetCache\IE\BKSVDMH5\runner-27852_640[1].png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42199" y="1073724"/>
                  <a:ext cx="516222" cy="438789"/>
                </a:xfrm>
                <a:prstGeom prst="ellipse">
                  <a:avLst/>
                </a:prstGeom>
                <a:ln w="19050" cap="rnd">
                  <a:solidFill>
                    <a:srgbClr val="C8C6BD"/>
                  </a:solidFill>
                  <a:prstDash val="solid"/>
                </a:ln>
                <a:effectLst/>
                <a:scene3d>
                  <a:camera prst="perspectiveFront" fov="5400000"/>
                  <a:lightRig rig="threePt" dir="t">
                    <a:rot lat="0" lon="0" rev="19200000"/>
                  </a:lightRig>
                </a:scene3d>
                <a:sp3d extrusionH="25400">
                  <a:bevelT w="304800" h="152400" prst="hardEdge"/>
                  <a:extrusionClr>
                    <a:srgbClr val="000000"/>
                  </a:extrusionClr>
                </a:sp3d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16" name="Picture 2" descr="C:\Users\edpluci\AppData\Local\Microsoft\Windows\INetCache\IE\BKSVDMH5\runner-27852_640[1].png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62000" y="1237611"/>
                  <a:ext cx="516222" cy="438789"/>
                </a:xfrm>
                <a:prstGeom prst="ellipse">
                  <a:avLst/>
                </a:prstGeom>
                <a:ln w="19050" cap="rnd">
                  <a:solidFill>
                    <a:srgbClr val="C8C6BD"/>
                  </a:solidFill>
                  <a:prstDash val="solid"/>
                </a:ln>
                <a:effectLst/>
                <a:scene3d>
                  <a:camera prst="perspectiveFront" fov="5400000"/>
                  <a:lightRig rig="threePt" dir="t">
                    <a:rot lat="0" lon="0" rev="19200000"/>
                  </a:lightRig>
                </a:scene3d>
                <a:sp3d extrusionH="25400">
                  <a:bevelT w="304800" h="152400" prst="hardEdge"/>
                  <a:extrusionClr>
                    <a:srgbClr val="000000"/>
                  </a:extrusionClr>
                </a:sp3d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17" name="Picture 2" descr="C:\Users\edpluci\AppData\Local\Microsoft\Windows\INetCache\IE\BKSVDMH5\runner-27852_640[1].png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20845" y="2990212"/>
                  <a:ext cx="516222" cy="438789"/>
                </a:xfrm>
                <a:prstGeom prst="ellipse">
                  <a:avLst/>
                </a:prstGeom>
                <a:ln w="19050" cap="rnd">
                  <a:solidFill>
                    <a:srgbClr val="C8C6BD"/>
                  </a:solidFill>
                  <a:prstDash val="solid"/>
                </a:ln>
                <a:effectLst/>
                <a:scene3d>
                  <a:camera prst="perspectiveFront" fov="5400000"/>
                  <a:lightRig rig="threePt" dir="t">
                    <a:rot lat="0" lon="0" rev="19200000"/>
                  </a:lightRig>
                </a:scene3d>
                <a:sp3d extrusionH="25400">
                  <a:bevelT w="304800" h="152400" prst="hardEdge"/>
                  <a:extrusionClr>
                    <a:srgbClr val="000000"/>
                  </a:extrusionClr>
                </a:sp3d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18" name="Picture 2" descr="C:\Users\edpluci\AppData\Local\Microsoft\Windows\INetCache\IE\BKSVDMH5\runner-27852_640[1].png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38200" y="3006108"/>
                  <a:ext cx="516222" cy="438789"/>
                </a:xfrm>
                <a:prstGeom prst="ellipse">
                  <a:avLst/>
                </a:prstGeom>
                <a:ln w="19050" cap="rnd">
                  <a:solidFill>
                    <a:srgbClr val="C8C6BD"/>
                  </a:solidFill>
                  <a:prstDash val="solid"/>
                </a:ln>
                <a:effectLst/>
                <a:scene3d>
                  <a:camera prst="perspectiveFront" fov="5400000"/>
                  <a:lightRig rig="threePt" dir="t">
                    <a:rot lat="0" lon="0" rev="19200000"/>
                  </a:lightRig>
                </a:scene3d>
                <a:sp3d extrusionH="25400">
                  <a:bevelT w="304800" h="152400" prst="hardEdge"/>
                  <a:extrusionClr>
                    <a:srgbClr val="000000"/>
                  </a:extrusionClr>
                </a:sp3d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19" name="Picture 3" descr="C:\Users\edpluci\AppData\Local\Microsoft\Windows\INetCache\IE\BKSVDMH5\large-arrow-pointing-left-blue-166.6-10792[1].gif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5400000">
                  <a:off x="1879250" y="3091049"/>
                  <a:ext cx="457200" cy="21870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20" name="Picture 3" descr="C:\Users\edpluci\AppData\Local\Microsoft\Windows\INetCache\IE\BKSVDMH5\large-arrow-pointing-left-blue-166.6-10792[1].gif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8289904">
                  <a:off x="1216681" y="2791597"/>
                  <a:ext cx="457200" cy="21870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21" name="Picture 3" descr="C:\Users\edpluci\AppData\Local\Microsoft\Windows\INetCache\IE\BKSVDMH5\large-arrow-pointing-left-blue-166.6-10792[1].gif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0800000">
                  <a:off x="990600" y="2264734"/>
                  <a:ext cx="457200" cy="21870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22" name="Picture 3" descr="C:\Users\edpluci\AppData\Local\Microsoft\Windows\INetCache\IE\BKSVDMH5\large-arrow-pointing-left-blue-166.6-10792[1].gif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0800000" flipH="1">
                  <a:off x="2743200" y="2272169"/>
                  <a:ext cx="457200" cy="21870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23" name="Picture 3" descr="C:\Users\edpluci\AppData\Local\Microsoft\Windows\INetCache\IE\BKSVDMH5\large-arrow-pointing-left-blue-166.6-10792[1].gif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6200000" flipV="1">
                  <a:off x="1832952" y="1338448"/>
                  <a:ext cx="457200" cy="21870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24" name="Picture 3" descr="C:\Users\edpluci\AppData\Local\Microsoft\Windows\INetCache\IE\BKSVDMH5\large-arrow-pointing-left-blue-166.6-10792[1].gif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3324116">
                  <a:off x="1183749" y="1637505"/>
                  <a:ext cx="457200" cy="21870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25" name="Picture 3" descr="C:\Users\edpluci\AppData\Local\Microsoft\Windows\INetCache\IE\BKSVDMH5\large-arrow-pointing-left-blue-166.6-10792[1].gif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8608473">
                  <a:off x="2547598" y="1510096"/>
                  <a:ext cx="457200" cy="21870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26" name="Picture 3" descr="C:\Users\edpluci\AppData\Local\Microsoft\Windows\INetCache\IE\BKSVDMH5\large-arrow-pointing-left-blue-166.6-10792[1].gif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2972367" flipH="1">
                  <a:off x="2458850" y="2857117"/>
                  <a:ext cx="457200" cy="21870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pic>
            <p:nvPicPr>
              <p:cNvPr id="102" name="Picture 2" descr="C:\Users\edpluci\AppData\Local\Microsoft\Windows\INetCache\IE\XVC631I1\1294067564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2336380" y="200903"/>
                <a:ext cx="564561" cy="5645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3" name="Picture 2" descr="C:\Users\edpluci\AppData\Local\Microsoft\Windows\INetCache\IE\XVC631I1\1294067564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75765" y="609600"/>
                <a:ext cx="564561" cy="5645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4" name="Picture 2" descr="C:\Users\edpluci\AppData\Local\Microsoft\Windows\INetCache\IE\XVC631I1\1294067564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4262355" y="2127291"/>
                <a:ext cx="564561" cy="5645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5" name="Picture 2" descr="C:\Users\edpluci\AppData\Local\Microsoft\Windows\INetCache\IE\XVC631I1\1294067564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715028" y="3356704"/>
                <a:ext cx="564561" cy="5645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6" name="Picture 2" descr="C:\Users\edpluci\AppData\Local\Microsoft\Windows\INetCache\IE\XVC631I1\1294067564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2367541" y="3928488"/>
                <a:ext cx="564561" cy="5645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7" name="Picture 2" descr="C:\Users\edpluci\AppData\Local\Microsoft\Windows\INetCache\IE\XVC631I1\1294067564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971772" y="3363927"/>
                <a:ext cx="564561" cy="5645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8" name="Picture 2" descr="C:\Users\edpluci\AppData\Local\Microsoft\Windows\INetCache\IE\XVC631I1\1294067564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467829" y="2127289"/>
                <a:ext cx="564561" cy="5645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9" name="Picture 2" descr="C:\Users\edpluci\AppData\Local\Microsoft\Windows\INetCache\IE\XVC631I1\1294067564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914400" y="810487"/>
                <a:ext cx="564561" cy="5645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27" name="Picture 5" descr="C:\Users\edpluci\AppData\Local\Microsoft\Windows\INetCache\IE\BKSVDMH5\15355-illustration-of-a-blue-information-button-pv[1].png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2386" y="77578"/>
              <a:ext cx="437374" cy="4373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8" name="Picture 5" descr="C:\Users\edpluci\AppData\Local\Microsoft\Windows\INetCache\IE\BKSVDMH5\15355-illustration-of-a-blue-information-button-pv[1].png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2362" y="548275"/>
              <a:ext cx="437374" cy="4373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9" name="Picture 5" descr="C:\Users\edpluci\AppData\Local\Microsoft\Windows\INetCache\IE\BKSVDMH5\15355-illustration-of-a-blue-information-button-pv[1].png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6105" y="2232767"/>
              <a:ext cx="437374" cy="4373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0" name="Picture 5" descr="C:\Users\edpluci\AppData\Local\Microsoft\Windows\INetCache\IE\BKSVDMH5\15355-illustration-of-a-blue-information-button-pv[1].png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2362" y="3663612"/>
              <a:ext cx="437374" cy="4373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1" name="Picture 5" descr="C:\Users\edpluci\AppData\Local\Microsoft\Windows\INetCache\IE\BKSVDMH5\15355-illustration-of-a-blue-information-button-pv[1].png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1208" y="4279092"/>
              <a:ext cx="437374" cy="4373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2" name="Picture 5" descr="C:\Users\edpluci\AppData\Local\Microsoft\Windows\INetCache\IE\BKSVDMH5\15355-illustration-of-a-blue-information-button-pv[1].png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0054" y="3681049"/>
              <a:ext cx="437374" cy="4373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3" name="Picture 5" descr="C:\Users\edpluci\AppData\Local\Microsoft\Windows\INetCache\IE\BKSVDMH5\15355-illustration-of-a-blue-information-button-pv[1].png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5073" y="2256846"/>
              <a:ext cx="437374" cy="4373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4" name="Picture 5" descr="C:\Users\edpluci\AppData\Local\Microsoft\Windows\INetCache\IE\BKSVDMH5\15355-illustration-of-a-blue-information-button-pv[1].png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4397" y="722239"/>
              <a:ext cx="437374" cy="4373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5" name="Text Box 5"/>
          <p:cNvSpPr txBox="1">
            <a:spLocks noChangeArrowheads="1"/>
          </p:cNvSpPr>
          <p:nvPr/>
        </p:nvSpPr>
        <p:spPr bwMode="auto">
          <a:xfrm>
            <a:off x="4800600" y="1521975"/>
            <a:ext cx="4191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 smtClean="0">
                <a:solidFill>
                  <a:srgbClr val="002060"/>
                </a:solidFill>
                <a:latin typeface="Verdana Pro" pitchFamily="34" charset="0"/>
              </a:rPr>
              <a:t>Content slides need to be information </a:t>
            </a:r>
            <a:r>
              <a:rPr lang="en-US" altLang="en-US" sz="2400" dirty="0">
                <a:solidFill>
                  <a:srgbClr val="002060"/>
                </a:solidFill>
                <a:latin typeface="Verdana Pro" pitchFamily="34" charset="0"/>
              </a:rPr>
              <a:t>that learners </a:t>
            </a:r>
            <a:r>
              <a:rPr lang="en-US" altLang="en-US" sz="2400" b="1" dirty="0">
                <a:solidFill>
                  <a:srgbClr val="002060"/>
                </a:solidFill>
                <a:latin typeface="Verdana Pro" pitchFamily="34" charset="0"/>
              </a:rPr>
              <a:t>must have </a:t>
            </a:r>
            <a:r>
              <a:rPr lang="en-US" altLang="en-US" sz="2400" dirty="0">
                <a:solidFill>
                  <a:srgbClr val="002060"/>
                </a:solidFill>
                <a:latin typeface="Verdana Pro" pitchFamily="34" charset="0"/>
              </a:rPr>
              <a:t>to complete the practice activities.</a:t>
            </a:r>
          </a:p>
        </p:txBody>
      </p:sp>
    </p:spTree>
    <p:extLst>
      <p:ext uri="{BB962C8B-B14F-4D97-AF65-F5344CB8AC3E}">
        <p14:creationId xmlns:p14="http://schemas.microsoft.com/office/powerpoint/2010/main" val="160439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5B5ABB-4C78-454D-B1B7-8EC0D2A024BD}" type="slidenum">
              <a:rPr lang="en-US" altLang="en-US" sz="1000" smtClean="0">
                <a:solidFill>
                  <a:srgbClr val="776441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000" smtClean="0">
              <a:solidFill>
                <a:srgbClr val="776441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819400" y="5301895"/>
            <a:ext cx="6248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ts val="0"/>
              </a:spcBef>
              <a:buFontTx/>
              <a:buNone/>
            </a:pPr>
            <a:r>
              <a:rPr lang="en-US" altLang="en-US" sz="3600" b="1" dirty="0" smtClean="0">
                <a:solidFill>
                  <a:schemeClr val="bg1"/>
                </a:solidFill>
                <a:latin typeface="Verdana Pro Black" pitchFamily="34" charset="0"/>
              </a:rPr>
              <a:t>Action Map Summary</a:t>
            </a:r>
            <a:endParaRPr lang="en-US" altLang="en-US" sz="3600" b="1" dirty="0">
              <a:solidFill>
                <a:schemeClr val="bg1"/>
              </a:solidFill>
              <a:latin typeface="Verdana Pro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379274"/>
            <a:ext cx="83057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>
                <a:solidFill>
                  <a:srgbClr val="002060"/>
                </a:solidFill>
                <a:latin typeface="Verdana Pro" pitchFamily="34" charset="0"/>
              </a:rPr>
              <a:t>In the end our eLearning module is:</a:t>
            </a:r>
          </a:p>
          <a:p>
            <a:endParaRPr lang="en-CA" sz="800" dirty="0" smtClean="0">
              <a:solidFill>
                <a:srgbClr val="002060"/>
              </a:solidFill>
              <a:latin typeface="Verdana Pro" pitchFamily="34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en-CA" sz="2000" dirty="0" smtClean="0">
                <a:solidFill>
                  <a:srgbClr val="002060"/>
                </a:solidFill>
                <a:latin typeface="Verdana Pro" pitchFamily="34" charset="0"/>
              </a:rPr>
              <a:t>A stream of realistic compelling challenges/activities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CA" sz="2000" dirty="0" smtClean="0">
                <a:solidFill>
                  <a:srgbClr val="002060"/>
                </a:solidFill>
                <a:latin typeface="Verdana Pro" pitchFamily="34" charset="0"/>
              </a:rPr>
              <a:t>Supported by tightly focused material like job aids or other NECESSARY information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CA" sz="2000" dirty="0" smtClean="0">
                <a:solidFill>
                  <a:srgbClr val="002060"/>
                </a:solidFill>
                <a:latin typeface="Verdana Pro" pitchFamily="34" charset="0"/>
              </a:rPr>
              <a:t>Has measurable impact on the learner’s performance</a:t>
            </a:r>
            <a:endParaRPr lang="en-CA" sz="2000" dirty="0">
              <a:solidFill>
                <a:srgbClr val="002060"/>
              </a:solidFill>
              <a:latin typeface="Verdana Pro" pitchFamily="34" charset="0"/>
            </a:endParaRPr>
          </a:p>
        </p:txBody>
      </p:sp>
      <p:grpSp>
        <p:nvGrpSpPr>
          <p:cNvPr id="14348" name="Group 14347"/>
          <p:cNvGrpSpPr/>
          <p:nvPr/>
        </p:nvGrpSpPr>
        <p:grpSpPr>
          <a:xfrm>
            <a:off x="304800" y="2633666"/>
            <a:ext cx="8610600" cy="1938334"/>
            <a:chOff x="381000" y="2642703"/>
            <a:chExt cx="8610600" cy="1938334"/>
          </a:xfrm>
        </p:grpSpPr>
        <p:sp>
          <p:nvSpPr>
            <p:cNvPr id="7" name="TextBox 6"/>
            <p:cNvSpPr txBox="1"/>
            <p:nvPr/>
          </p:nvSpPr>
          <p:spPr>
            <a:xfrm>
              <a:off x="381000" y="2642703"/>
              <a:ext cx="21336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000" dirty="0" smtClean="0">
                  <a:solidFill>
                    <a:srgbClr val="002060"/>
                  </a:solidFill>
                  <a:latin typeface="Comic Sans MS" pitchFamily="66" charset="0"/>
                </a:rPr>
                <a:t>Stream of realistic challenges /activities</a:t>
              </a:r>
              <a:endParaRPr lang="en-CA" sz="2000" dirty="0">
                <a:solidFill>
                  <a:srgbClr val="002060"/>
                </a:solidFill>
                <a:latin typeface="Comic Sans MS" pitchFamily="66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553200" y="3733800"/>
              <a:ext cx="24384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000" dirty="0" smtClean="0">
                  <a:solidFill>
                    <a:srgbClr val="002060"/>
                  </a:solidFill>
                  <a:latin typeface="Comic Sans MS" pitchFamily="66" charset="0"/>
                </a:rPr>
                <a:t>Job Aid or other NECESSARY info</a:t>
              </a:r>
              <a:endParaRPr lang="en-CA" sz="2000" dirty="0">
                <a:solidFill>
                  <a:srgbClr val="002060"/>
                </a:solidFill>
                <a:latin typeface="Comic Sans MS" pitchFamily="66" charset="0"/>
              </a:endParaRPr>
            </a:p>
          </p:txBody>
        </p:sp>
        <p:pic>
          <p:nvPicPr>
            <p:cNvPr id="11" name="Picture 2" descr="C:\Users\edpluci\AppData\Local\Microsoft\Windows\INetCache\IE\XVC631I1\1294067564[1]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609552" y="2911595"/>
              <a:ext cx="500781" cy="4422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C:\Users\edpluci\AppData\Local\Microsoft\Windows\INetCache\IE\XVC631I1\1294067564[1]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2645754" y="2911595"/>
              <a:ext cx="500781" cy="4422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C:\Users\edpluci\AppData\Local\Microsoft\Windows\INetCache\IE\XVC631I1\1294067564[1]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628351" y="2911595"/>
              <a:ext cx="500781" cy="4422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C:\Users\edpluci\AppData\Local\Microsoft\Windows\INetCache\IE\XVC631I1\1294067564[1]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4618951" y="2911595"/>
              <a:ext cx="500781" cy="4422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3" descr="C:\Users\edpluci\AppData\Local\Microsoft\Windows\INetCache\IE\BKSVDMH5\large-arrow-pointing-left-blue-166.6-10792[1].gif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3200400" y="3047069"/>
              <a:ext cx="405549" cy="1713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3" descr="C:\Users\edpluci\AppData\Local\Microsoft\Windows\INetCache\IE\BKSVDMH5\large-arrow-pointing-left-blue-166.6-10792[1].gif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4191000" y="3047070"/>
              <a:ext cx="405549" cy="1713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3" descr="C:\Users\edpluci\AppData\Local\Microsoft\Windows\INetCache\IE\BKSVDMH5\large-arrow-pointing-left-blue-166.6-10792[1].gif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 flipV="1">
              <a:off x="5181600" y="3047071"/>
              <a:ext cx="405549" cy="1713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8" name="Straight Arrow Connector 17"/>
            <p:cNvCxnSpPr/>
            <p:nvPr/>
          </p:nvCxnSpPr>
          <p:spPr>
            <a:xfrm flipV="1">
              <a:off x="2133600" y="3132739"/>
              <a:ext cx="533400" cy="8567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2590799" y="3372831"/>
              <a:ext cx="60960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000" dirty="0" smtClean="0">
                  <a:solidFill>
                    <a:srgbClr val="002060"/>
                  </a:solidFill>
                  <a:latin typeface="Verdana Pro Cond" pitchFamily="34" charset="0"/>
                </a:rPr>
                <a:t>activity</a:t>
              </a:r>
              <a:endParaRPr lang="en-CA" sz="1000" dirty="0">
                <a:solidFill>
                  <a:srgbClr val="002060"/>
                </a:solidFill>
                <a:latin typeface="Verdana Pro Cond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581399" y="3366138"/>
              <a:ext cx="60960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000" dirty="0" smtClean="0">
                  <a:solidFill>
                    <a:srgbClr val="002060"/>
                  </a:solidFill>
                  <a:latin typeface="Verdana Pro Cond" pitchFamily="34" charset="0"/>
                </a:rPr>
                <a:t>activity</a:t>
              </a:r>
              <a:endParaRPr lang="en-CA" sz="1000" dirty="0">
                <a:solidFill>
                  <a:srgbClr val="002060"/>
                </a:solidFill>
                <a:latin typeface="Verdana Pro Cond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71999" y="3359445"/>
              <a:ext cx="60960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000" dirty="0" smtClean="0">
                  <a:solidFill>
                    <a:srgbClr val="002060"/>
                  </a:solidFill>
                  <a:latin typeface="Verdana Pro Cond" pitchFamily="34" charset="0"/>
                </a:rPr>
                <a:t>activity</a:t>
              </a:r>
              <a:endParaRPr lang="en-CA" sz="1000" dirty="0">
                <a:solidFill>
                  <a:srgbClr val="002060"/>
                </a:solidFill>
                <a:latin typeface="Verdana Pro Cond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562599" y="3352752"/>
              <a:ext cx="60960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000" dirty="0" smtClean="0">
                  <a:solidFill>
                    <a:srgbClr val="002060"/>
                  </a:solidFill>
                  <a:latin typeface="Verdana Pro Cond" pitchFamily="34" charset="0"/>
                </a:rPr>
                <a:t>activity</a:t>
              </a:r>
              <a:endParaRPr lang="en-CA" sz="1000" dirty="0">
                <a:solidFill>
                  <a:srgbClr val="002060"/>
                </a:solidFill>
                <a:latin typeface="Verdana Pro Cond" pitchFamily="34" charset="0"/>
              </a:endParaRPr>
            </a:p>
          </p:txBody>
        </p:sp>
        <p:pic>
          <p:nvPicPr>
            <p:cNvPr id="25" name="Picture 5" descr="C:\Users\edpluci\AppData\Local\Microsoft\Windows\INetCache\IE\BKSVDMH5\15355-illustration-of-a-blue-information-button-pv[1]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73155" y="3886200"/>
              <a:ext cx="437374" cy="4373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5" descr="C:\Users\edpluci\AppData\Local\Microsoft\Windows\INetCache\IE\BKSVDMH5\15355-illustration-of-a-blue-information-button-pv[1]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5087" y="3886200"/>
              <a:ext cx="437374" cy="4373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8" name="Straight Arrow Connector 27"/>
            <p:cNvCxnSpPr/>
            <p:nvPr/>
          </p:nvCxnSpPr>
          <p:spPr>
            <a:xfrm flipH="1">
              <a:off x="5795617" y="4104887"/>
              <a:ext cx="753166" cy="1546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2570920" y="4323574"/>
              <a:ext cx="60960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000" dirty="0" smtClean="0">
                  <a:solidFill>
                    <a:srgbClr val="002060"/>
                  </a:solidFill>
                  <a:latin typeface="Verdana Pro Cond" pitchFamily="34" charset="0"/>
                </a:rPr>
                <a:t>info</a:t>
              </a:r>
              <a:endParaRPr lang="en-CA" sz="1000" dirty="0">
                <a:solidFill>
                  <a:srgbClr val="002060"/>
                </a:solidFill>
                <a:latin typeface="Verdana Pro Cond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099885" y="4333562"/>
              <a:ext cx="60960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000" dirty="0" smtClean="0">
                  <a:solidFill>
                    <a:srgbClr val="002060"/>
                  </a:solidFill>
                  <a:latin typeface="Verdana Pro Cond" pitchFamily="34" charset="0"/>
                </a:rPr>
                <a:t>info</a:t>
              </a:r>
              <a:endParaRPr lang="en-CA" sz="1000" dirty="0">
                <a:solidFill>
                  <a:srgbClr val="002060"/>
                </a:solidFill>
                <a:latin typeface="Verdana Pro Cond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171686" y="4334816"/>
              <a:ext cx="60960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000" dirty="0" smtClean="0">
                  <a:solidFill>
                    <a:srgbClr val="002060"/>
                  </a:solidFill>
                  <a:latin typeface="Verdana Pro Cond" pitchFamily="34" charset="0"/>
                </a:rPr>
                <a:t>info</a:t>
              </a:r>
              <a:endParaRPr lang="en-CA" sz="1000" dirty="0">
                <a:solidFill>
                  <a:srgbClr val="002060"/>
                </a:solidFill>
                <a:latin typeface="Verdana Pro Cond" pitchFamily="34" charset="0"/>
              </a:endParaRPr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 flipV="1">
              <a:off x="2896144" y="3619052"/>
              <a:ext cx="3758" cy="267148"/>
            </a:xfrm>
            <a:prstGeom prst="straightConnector1">
              <a:avLst/>
            </a:prstGeom>
            <a:ln>
              <a:prstDash val="sysDash"/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endCxn id="22" idx="2"/>
            </p:cNvCxnSpPr>
            <p:nvPr/>
          </p:nvCxnSpPr>
          <p:spPr>
            <a:xfrm flipH="1" flipV="1">
              <a:off x="3886200" y="3612359"/>
              <a:ext cx="381000" cy="296898"/>
            </a:xfrm>
            <a:prstGeom prst="straightConnector1">
              <a:avLst/>
            </a:prstGeom>
            <a:ln>
              <a:prstDash val="sysDash"/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flipV="1">
              <a:off x="4495800" y="3605667"/>
              <a:ext cx="351233" cy="303590"/>
            </a:xfrm>
            <a:prstGeom prst="straightConnector1">
              <a:avLst/>
            </a:prstGeom>
            <a:ln>
              <a:prstDash val="sysDash"/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endCxn id="24" idx="2"/>
            </p:cNvCxnSpPr>
            <p:nvPr/>
          </p:nvCxnSpPr>
          <p:spPr>
            <a:xfrm flipV="1">
              <a:off x="5587149" y="3598973"/>
              <a:ext cx="280251" cy="367169"/>
            </a:xfrm>
            <a:prstGeom prst="straightConnector1">
              <a:avLst/>
            </a:prstGeom>
            <a:ln>
              <a:prstDash val="sysDash"/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endCxn id="23" idx="2"/>
            </p:cNvCxnSpPr>
            <p:nvPr/>
          </p:nvCxnSpPr>
          <p:spPr>
            <a:xfrm flipH="1" flipV="1">
              <a:off x="4876800" y="3605666"/>
              <a:ext cx="457200" cy="360476"/>
            </a:xfrm>
            <a:prstGeom prst="straightConnector1">
              <a:avLst/>
            </a:prstGeom>
            <a:ln>
              <a:prstDash val="sysDash"/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pic>
          <p:nvPicPr>
            <p:cNvPr id="27" name="Picture 5" descr="C:\Users\edpluci\AppData\Local\Microsoft\Windows\INetCache\IE\BKSVDMH5\15355-illustration-of-a-blue-information-button-pv[1]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57800" y="3886200"/>
              <a:ext cx="437374" cy="4373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3810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1"/>
  <p:tag name="ARTICULATE_PRESENTATION_ID" val="4465"/>
  <p:tag name="ARTICULATE_SLIDE_COUNT" val="11"/>
  <p:tag name="ARTICULATE_PRESENTER_VERSION" val="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M_PROPERTIES_UNSET" val="1"/>
  <p:tag name="ARTICULATE_PLAYER_SEEKBAR" val="False"/>
  <p:tag name="ARTICULATE_PLAYER_CONTROL_PLAYPAUSE" val="False"/>
  <p:tag name="QUIZMAKER_QUIZ_FILENAME" val="H:\Baycrest_eLearning\Process\Final Quiz.quiz"/>
  <p:tag name="ARTICULATE_SLIDE_PAUSE" val="0"/>
  <p:tag name="OVERRIDE" val="QUIZMAKER_QUIZ_SLIDE"/>
  <p:tag name="QUIZMAKER_QUIZ_TITLE" val="Final Quiz"/>
  <p:tag name="ARTICULATE_DESCRIPTION" val="Quiz - 1 question"/>
  <p:tag name="QUIZMAKER_QUIZ_SLIDE_ID" val="286"/>
  <p:tag name="QUIZMAKER_QUIZ_FORCE_UPDATE" val="0"/>
  <p:tag name="AQP_PASS_SCORE" val="80"/>
  <p:tag name="QUIZMAKER_LAST_MODIFY_DATE" val="42423.4645833333"/>
  <p:tag name="EMBEDDEDCONTENT_LASTWRITETIMEUTC" val="2016-02-23 16:09:00Z"/>
  <p:tag name="ELAPSEDTIME" val="0"/>
  <p:tag name="ARTICULATE_LOCK_SLIDE" val="1"/>
  <p:tag name="AQP_PASS_ACTION" val="2"/>
  <p:tag name="AQP_FAIL_ACTION" val="2"/>
  <p:tag name="ARTICULATE_SHOW_IN_MENU" val="multipleitems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M_PROPERTY" val="1"/>
  <p:tag name="ART_QM_A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M_PROPERTY" val="1"/>
  <p:tag name="ART_QM_B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M_PROPERTY" val="1"/>
  <p:tag name="ART_QM_A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 Template" ma:contentTypeID="0x0101003DF0BEDCCFCD0849B9DC0E1946853D7000AC610AC06510A14BACD0B550AC9616E8" ma:contentTypeVersion="8" ma:contentTypeDescription="" ma:contentTypeScope="" ma:versionID="61009ffb22c12543d77e925908140b5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95c9be42d76f0f866321a56399f0f0a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AverageRating" minOccurs="0"/>
                <xsd:element ref="ns1:RatingCount" minOccurs="0"/>
                <xsd:element ref="ns1:RatedBy" minOccurs="0"/>
                <xsd:element ref="ns1:Ratings" minOccurs="0"/>
                <xsd:element ref="ns1:LikesCount" minOccurs="0"/>
                <xsd:element ref="ns1:LikedB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9" nillable="true" ma:displayName="Rating (0-5)" ma:decimals="2" ma:description="Average value of all the ratings that have been submitted" ma:internalName="AverageRating" ma:readOnly="true">
      <xsd:simpleType>
        <xsd:restriction base="dms:Number"/>
      </xsd:simpleType>
    </xsd:element>
    <xsd:element name="RatingCount" ma:index="10" nillable="true" ma:displayName="Number of Ratings" ma:decimals="0" ma:description="Number of ratings submitted" ma:internalName="RatingCount" ma:readOnly="true">
      <xsd:simpleType>
        <xsd:restriction base="dms:Number"/>
      </xsd:simpleType>
    </xsd:element>
    <xsd:element name="RatedBy" ma:index="11" nillable="true" ma:displayName="Rated By" ma:description="Users rated the item." ma:hidden="true" ma:list="UserInfo" ma:internalName="Rat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atings" ma:index="12" nillable="true" ma:displayName="User ratings" ma:description="User ratings for the item" ma:hidden="true" ma:internalName="Ratings">
      <xsd:simpleType>
        <xsd:restriction base="dms:Note"/>
      </xsd:simpleType>
    </xsd:element>
    <xsd:element name="LikesCount" ma:index="13" nillable="true" ma:displayName="Number of Likes" ma:internalName="LikesCount">
      <xsd:simpleType>
        <xsd:restriction base="dms:Unknown"/>
      </xsd:simpleType>
    </xsd:element>
    <xsd:element name="LikedBy" ma:index="14" nillable="true" ma:displayName="Liked By" ma:hidden="true" ma:list="UserInfo" ma:internalName="Lik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 ma:index="8" ma:displayName="Category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kesCount xmlns="http://schemas.microsoft.com/sharepoint/v3" xsi:nil="true"/>
    <Ratings xmlns="http://schemas.microsoft.com/sharepoint/v3">4,2,</Ratings>
    <LikedBy xmlns="http://schemas.microsoft.com/sharepoint/v3">
      <UserInfo>
        <DisplayName/>
        <AccountId xsi:nil="true"/>
        <AccountType/>
      </UserInfo>
    </LikedBy>
    <RatedBy xmlns="http://schemas.microsoft.com/sharepoint/v3">
      <UserInfo>
        <DisplayName>Patterson, Maureen</DisplayName>
        <AccountId>67</AccountId>
        <AccountType/>
      </UserInfo>
      <UserInfo>
        <DisplayName>i:0#.w|ontarioshores\germanesea</DisplayName>
        <AccountId>282</AccountId>
        <AccountType/>
      </UserInfo>
    </RatedBy>
    <RatingCount xmlns="http://schemas.microsoft.com/sharepoint/v3">2</RatingCount>
    <AverageRating xmlns="http://schemas.microsoft.com/sharepoint/v3">3</AverageRating>
  </documentManagement>
</p:properties>
</file>

<file path=customXml/itemProps1.xml><?xml version="1.0" encoding="utf-8"?>
<ds:datastoreItem xmlns:ds="http://schemas.openxmlformats.org/officeDocument/2006/customXml" ds:itemID="{62527B09-CADD-43DE-8D12-5D613F283F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795D555-A160-4146-84BD-CA5C7484BB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C7DE96-A4D5-43B4-85A2-E3C24DCC7819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47B5A298-38BD-4951-8609-0BD8C60435F3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532</TotalTime>
  <Words>323</Words>
  <Application>Microsoft Office PowerPoint</Application>
  <PresentationFormat>On-screen Show (4:3)</PresentationFormat>
  <Paragraphs>62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Final Quiz</vt:lpstr>
    </vt:vector>
  </TitlesOfParts>
  <Company>Ontario Shores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 User account</dc:creator>
  <cp:lastModifiedBy>Cindy Plunkett</cp:lastModifiedBy>
  <cp:revision>44</cp:revision>
  <cp:lastPrinted>2016-02-11T12:30:54Z</cp:lastPrinted>
  <dcterms:created xsi:type="dcterms:W3CDTF">2015-12-22T19:34:51Z</dcterms:created>
  <dcterms:modified xsi:type="dcterms:W3CDTF">2016-02-23T16:10:31Z</dcterms:modified>
  <cp:category>PowerPoint 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0x0101003DF0BEDCCFCD0849B9DC0E1946853D7000AC610AC06510A14BACD0B550AC9616E8</vt:lpwstr>
  </property>
  <property fmtid="{D5CDD505-2E9C-101B-9397-08002B2CF9AE}" pid="3" name="Ratings">
    <vt:lpwstr>4,2,</vt:lpwstr>
  </property>
  <property fmtid="{D5CDD505-2E9C-101B-9397-08002B2CF9AE}" pid="4" name="AverageRating">
    <vt:lpwstr>3.00000000000000</vt:lpwstr>
  </property>
  <property fmtid="{D5CDD505-2E9C-101B-9397-08002B2CF9AE}" pid="5" name="RatedBy">
    <vt:lpwstr>67;#Patterson, Maureen;#282;#i:0#.w|ontarioshores\germanesea</vt:lpwstr>
  </property>
  <property fmtid="{D5CDD505-2E9C-101B-9397-08002B2CF9AE}" pid="6" name="RatingCount">
    <vt:lpwstr>2</vt:lpwstr>
  </property>
  <property fmtid="{D5CDD505-2E9C-101B-9397-08002B2CF9AE}" pid="7" name="display_urn:schemas-microsoft-com:office:office#RatedBy">
    <vt:lpwstr>Patterson, Maureen;Germanese, Angelica</vt:lpwstr>
  </property>
  <property fmtid="{D5CDD505-2E9C-101B-9397-08002B2CF9AE}" pid="8" name="LikesCount">
    <vt:lpwstr/>
  </property>
  <property fmtid="{D5CDD505-2E9C-101B-9397-08002B2CF9AE}" pid="9" name="LikedBy">
    <vt:lpwstr/>
  </property>
  <property fmtid="{D5CDD505-2E9C-101B-9397-08002B2CF9AE}" pid="10" name="ArticulateGUID">
    <vt:lpwstr>375867DB-142F-4D3F-B191-F3B8F2CA437F</vt:lpwstr>
  </property>
  <property fmtid="{D5CDD505-2E9C-101B-9397-08002B2CF9AE}" pid="11" name="ArticulatePath">
    <vt:lpwstr>ActionMappingGuide</vt:lpwstr>
  </property>
  <property fmtid="{D5CDD505-2E9C-101B-9397-08002B2CF9AE}" pid="12" name="ArticulateProjectVersion">
    <vt:lpwstr>7</vt:lpwstr>
  </property>
  <property fmtid="{D5CDD505-2E9C-101B-9397-08002B2CF9AE}" pid="13" name="ArticulateUseProject">
    <vt:lpwstr>1</vt:lpwstr>
  </property>
  <property fmtid="{D5CDD505-2E9C-101B-9397-08002B2CF9AE}" pid="14" name="ArticulateProjectFull">
    <vt:lpwstr>H:\Baycrest_eLearning\Process\ActionMappingGuide.ppta</vt:lpwstr>
  </property>
</Properties>
</file>